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Semi Bold"/>
      <p:regular r:id="rId17"/>
    </p:embeddedFont>
    <p:embeddedFont>
      <p:font typeface="Instrument Sans Semi Bold"/>
      <p:regular r:id="rId18"/>
    </p:embeddedFont>
    <p:embeddedFont>
      <p:font typeface="Instrument Sans Semi Bold"/>
      <p:regular r:id="rId19"/>
    </p:embeddedFont>
    <p:embeddedFont>
      <p:font typeface="Instrument Sans Semi Bold"/>
      <p:regular r:id="rId20"/>
    </p:embeddedFont>
    <p:embeddedFont>
      <p:font typeface="Instrument Sans Medium"/>
      <p:regular r:id="rId21"/>
    </p:embeddedFont>
    <p:embeddedFont>
      <p:font typeface="Instrument Sans Medium"/>
      <p:regular r:id="rId22"/>
    </p:embeddedFont>
    <p:embeddedFont>
      <p:font typeface="Instrument Sans Medium"/>
      <p:regular r:id="rId23"/>
    </p:embeddedFont>
    <p:embeddedFont>
      <p:font typeface="Instrument Sans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4-1.png>
</file>

<file path=ppt/media/image-5-1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9-1.png>
</file>

<file path=ppt/media/image-9-10.svg>
</file>

<file path=ppt/media/image-9-11.png>
</file>

<file path=ppt/media/image-9-12.svg>
</file>

<file path=ppt/media/image-9-2.svg>
</file>

<file path=ppt/media/image-9-3.png>
</file>

<file path=ppt/media/image-9-4.svg>
</file>

<file path=ppt/media/image-9-5.png>
</file>

<file path=ppt/media/image-9-6.svg>
</file>

<file path=ppt/media/image-9-7.png>
</file>

<file path=ppt/media/image-9-8.svg>
</file>

<file path=ppt/media/image-9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slideLayout" Target="../slideLayouts/slideLayout4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image" Target="../media/image-9-7.png"/><Relationship Id="rId8" Type="http://schemas.openxmlformats.org/officeDocument/2006/relationships/image" Target="../media/image-9-8.svg"/><Relationship Id="rId9" Type="http://schemas.openxmlformats.org/officeDocument/2006/relationships/image" Target="../media/image-9-9.png"/><Relationship Id="rId10" Type="http://schemas.openxmlformats.org/officeDocument/2006/relationships/image" Target="../media/image-9-10.svg"/><Relationship Id="rId11" Type="http://schemas.openxmlformats.org/officeDocument/2006/relationships/image" Target="../media/image-9-11.png"/><Relationship Id="rId12" Type="http://schemas.openxmlformats.org/officeDocument/2006/relationships/image" Target="../media/image-9-12.svg"/><Relationship Id="rId13" Type="http://schemas.openxmlformats.org/officeDocument/2006/relationships/slideLayout" Target="../slideLayouts/slideLayout10.xml"/><Relationship Id="rId1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Library Management Data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Analyzing the Odin Library Database using MySQL Workbench to generate actionable insights through advanced SQL techniques.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2206" y="589002"/>
            <a:ext cx="5256133" cy="656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Takeaways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22206" y="1561267"/>
            <a:ext cx="3731062" cy="2938582"/>
          </a:xfrm>
          <a:prstGeom prst="roundRect">
            <a:avLst>
              <a:gd name="adj" fmla="val 3734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9346" y="1561267"/>
            <a:ext cx="91440" cy="2938582"/>
          </a:xfrm>
          <a:prstGeom prst="roundRect">
            <a:avLst>
              <a:gd name="adj" fmla="val 206936"/>
            </a:avLst>
          </a:prstGeom>
          <a:solidFill>
            <a:srgbClr val="84C1FA"/>
          </a:solidFill>
          <a:ln/>
        </p:spPr>
      </p:sp>
      <p:sp>
        <p:nvSpPr>
          <p:cNvPr id="6" name="Text 3"/>
          <p:cNvSpPr/>
          <p:nvPr/>
        </p:nvSpPr>
        <p:spPr>
          <a:xfrm>
            <a:off x="6523792" y="1794272"/>
            <a:ext cx="2771299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Data-Driven Decisions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523792" y="2248733"/>
            <a:ext cx="3196471" cy="2018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SQL analysis transformed raw library data into actionable insights for member engagement, collection management, and operational efficiency.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63413" y="1561267"/>
            <a:ext cx="3731181" cy="2938582"/>
          </a:xfrm>
          <a:prstGeom prst="roundRect">
            <a:avLst>
              <a:gd name="adj" fmla="val 3734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40553" y="1561267"/>
            <a:ext cx="91440" cy="2938582"/>
          </a:xfrm>
          <a:prstGeom prst="roundRect">
            <a:avLst>
              <a:gd name="adj" fmla="val 206936"/>
            </a:avLst>
          </a:prstGeom>
          <a:solidFill>
            <a:srgbClr val="84C1FA"/>
          </a:solidFill>
          <a:ln/>
        </p:spPr>
      </p:sp>
      <p:sp>
        <p:nvSpPr>
          <p:cNvPr id="10" name="Text 7"/>
          <p:cNvSpPr/>
          <p:nvPr/>
        </p:nvSpPr>
        <p:spPr>
          <a:xfrm>
            <a:off x="10464998" y="1794272"/>
            <a:ext cx="3048119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Comprehensive Analysis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0464998" y="2248733"/>
            <a:ext cx="3196590" cy="1345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12 queries across 5 modules provided 360-degree view of library operations from member activity to staff performance.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2206" y="4709993"/>
            <a:ext cx="3731062" cy="2930604"/>
          </a:xfrm>
          <a:prstGeom prst="roundRect">
            <a:avLst>
              <a:gd name="adj" fmla="val 3744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99346" y="4709993"/>
            <a:ext cx="91440" cy="2930604"/>
          </a:xfrm>
          <a:prstGeom prst="roundRect">
            <a:avLst>
              <a:gd name="adj" fmla="val 206936"/>
            </a:avLst>
          </a:prstGeom>
          <a:solidFill>
            <a:srgbClr val="84C1FA"/>
          </a:solidFill>
          <a:ln/>
        </p:spPr>
      </p:sp>
      <p:sp>
        <p:nvSpPr>
          <p:cNvPr id="14" name="Text 11"/>
          <p:cNvSpPr/>
          <p:nvPr/>
        </p:nvSpPr>
        <p:spPr>
          <a:xfrm>
            <a:off x="6523792" y="4942999"/>
            <a:ext cx="3196471" cy="656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Optimization Opportunities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523792" y="5725835"/>
            <a:ext cx="3196471" cy="1681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Identified underperforming books, high-fine members, and branch-level variations to improve resource allocation and service quality.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141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89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671054"/>
            <a:ext cx="35015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ODIN Library Management System analyzes operations across multiple interrelated tables including Books, Members, Loans, Fines, Library Branches, Staff, Authors, Categories, and Reservations.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089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Approach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42721" y="3671054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Generate meaningful insights using advanced SQL features: joins, aggregation, subqueries, window functions, conditional logic, and date calculations to optimize library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9755"/>
            <a:ext cx="60468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Database Architecture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948696"/>
            <a:ext cx="3664744" cy="2940010"/>
          </a:xfrm>
          <a:prstGeom prst="roundRect">
            <a:avLst>
              <a:gd name="adj" fmla="val 6944"/>
            </a:avLst>
          </a:prstGeom>
          <a:solidFill>
            <a:srgbClr val="CEE6FD"/>
          </a:solidFill>
          <a:ln/>
        </p:spPr>
      </p:sp>
      <p:sp>
        <p:nvSpPr>
          <p:cNvPr id="5" name="Shape 2"/>
          <p:cNvSpPr/>
          <p:nvPr/>
        </p:nvSpPr>
        <p:spPr>
          <a:xfrm>
            <a:off x="6507004" y="217551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94170" y="2362557"/>
            <a:ext cx="306110" cy="3061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07004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Core Tables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507004" y="3573185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Books, Authors, Categories tracking 10+ interconnected data tables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1748" y="1948696"/>
            <a:ext cx="3664863" cy="2940010"/>
          </a:xfrm>
          <a:prstGeom prst="roundRect">
            <a:avLst>
              <a:gd name="adj" fmla="val 6944"/>
            </a:avLst>
          </a:prstGeom>
          <a:solidFill>
            <a:srgbClr val="CEE6FD"/>
          </a:solidFill>
          <a:ln/>
        </p:spPr>
      </p:sp>
      <p:sp>
        <p:nvSpPr>
          <p:cNvPr id="10" name="Shape 6"/>
          <p:cNvSpPr/>
          <p:nvPr/>
        </p:nvSpPr>
        <p:spPr>
          <a:xfrm>
            <a:off x="10398562" y="217551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85728" y="2362557"/>
            <a:ext cx="306110" cy="30611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98562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Member Data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0398562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Members, Loans, Reservations monitoring borrowing patterns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6280190" y="5115520"/>
            <a:ext cx="7556421" cy="2214205"/>
          </a:xfrm>
          <a:prstGeom prst="roundRect">
            <a:avLst>
              <a:gd name="adj" fmla="val 9220"/>
            </a:avLst>
          </a:prstGeom>
          <a:solidFill>
            <a:srgbClr val="CEE6FD"/>
          </a:solidFill>
          <a:ln/>
        </p:spPr>
      </p:sp>
      <p:sp>
        <p:nvSpPr>
          <p:cNvPr id="15" name="Shape 10"/>
          <p:cNvSpPr/>
          <p:nvPr/>
        </p:nvSpPr>
        <p:spPr>
          <a:xfrm>
            <a:off x="6507004" y="53423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94170" y="5529382"/>
            <a:ext cx="306110" cy="30611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507004" y="62495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Operations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6507004" y="674000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Library Branches, Staff, Fines managing daily activities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54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Module 1: Member Activity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832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138249"/>
            <a:ext cx="3664744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33125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Top Borrowers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3802975"/>
            <a:ext cx="36647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Identified most engaged members in 2024 for reward programs using COUNT and GROUP BY functions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171748" y="27832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748" y="3138249"/>
            <a:ext cx="3664863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0" name="Text 7"/>
          <p:cNvSpPr/>
          <p:nvPr/>
        </p:nvSpPr>
        <p:spPr>
          <a:xfrm>
            <a:off x="10171748" y="33125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Overdue Tracking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171748" y="3802975"/>
            <a:ext cx="36648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Used CASE WHEN logic to flag members with unreturned or late books for follow-up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528851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643563"/>
            <a:ext cx="7556421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4" name="Text 11"/>
          <p:cNvSpPr/>
          <p:nvPr/>
        </p:nvSpPr>
        <p:spPr>
          <a:xfrm>
            <a:off x="6280190" y="5817870"/>
            <a:ext cx="28935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Performance Ranking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280190" y="630828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Applied RANK() window function to compare member borrowing patterns and loyalty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279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Module 2: Book Popularity &amp; Circulation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273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Findings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008477"/>
            <a:ext cx="43124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Top 10 most borrowed books identified using aggregation and LIMIT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76480"/>
            <a:ext cx="43124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Books not loaned in 6 months flagged for replacement or promotion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981581"/>
            <a:ext cx="43124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Circulation patterns reveal reading trends and collection gaps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667256" y="3569018"/>
            <a:ext cx="269045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10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5667256" y="4600813"/>
            <a:ext cx="2690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Top Books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667256" y="5181957"/>
            <a:ext cx="269045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Most borrowed titles tracked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19393"/>
            <a:ext cx="99708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Module 3: Category &amp; Branch Insights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768334"/>
            <a:ext cx="6521410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02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Category Analysis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39282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Most borrowed categories identified through multi-table joins showing demand patterns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768334"/>
            <a:ext cx="6521410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42014" y="5902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Branch Performance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542014" y="639282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Branch-wise loan analysis reveals engagement levels and resource allocation needs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5791"/>
            <a:ext cx="10459998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Module 4: Financial &amp; Fine Management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2604254" y="321385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10</a:t>
            </a:r>
            <a:endParaRPr lang="en-US" sz="43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02550" y="1817013"/>
            <a:ext cx="3352681" cy="335268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81870" y="5449014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Fine Threshold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82241" y="5932289"/>
            <a:ext cx="639329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Members with fines above $10 flagged using HAVING clause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276874" y="321385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100%</a:t>
            </a:r>
            <a:endParaRPr lang="en-US" sz="43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169" y="1817013"/>
            <a:ext cx="3352681" cy="335268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254490" y="5449014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Payment Tracking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7454860" y="5932289"/>
            <a:ext cx="6393299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Total fines per member summarized for outstanding payments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82241" y="6898719"/>
            <a:ext cx="13065919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Average loan duration calculated to understand member behavior and optimize book turnover rates for better collection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687" y="426363"/>
            <a:ext cx="6964918" cy="484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Module 5: Staff &amp; Reservation Analysis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42687" y="1298496"/>
            <a:ext cx="1938457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Staff Performance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542687" y="1695807"/>
            <a:ext cx="6583323" cy="496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Identified staff handling most loans through complex joins, highlighting efficiency and workload distribution across branches.</a:t>
            </a:r>
            <a:endParaRPr lang="en-US" sz="1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2687" y="2366486"/>
            <a:ext cx="6583323" cy="658332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12010" y="1298496"/>
            <a:ext cx="1938457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Reservation Patterns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12010" y="1695807"/>
            <a:ext cx="6583323" cy="496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Measured member reservation frequency using LEFT JOIN and COUNT, revealing proactive engagement and high-demand titles.</a:t>
            </a:r>
            <a:endParaRPr lang="en-US" sz="12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2010" y="2366486"/>
            <a:ext cx="6583323" cy="658332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6633" y="695444"/>
            <a:ext cx="5667375" cy="613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SQL Techniques Applied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86633" y="1700927"/>
            <a:ext cx="490418" cy="4904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86633" y="2436495"/>
            <a:ext cx="2452330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Advanced Joins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86633" y="2860715"/>
            <a:ext cx="6505932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INNER and LEFT joins across 10 tables to connect member, book, and branch data</a:t>
            </a:r>
            <a:endParaRPr lang="en-US" sz="15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37715" y="1700927"/>
            <a:ext cx="490418" cy="49041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37715" y="2436495"/>
            <a:ext cx="2452330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Window Functions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7437715" y="2860715"/>
            <a:ext cx="6506051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RANK() and aggregation functions for performance comparison and ranking</a:t>
            </a:r>
            <a:endParaRPr lang="en-US" sz="15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6633" y="3880723"/>
            <a:ext cx="490418" cy="49041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86633" y="4616291"/>
            <a:ext cx="2452330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Conditional Logic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686633" y="5040511"/>
            <a:ext cx="6505932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CASE WHEN statements for status classification and dynamic categorization</a:t>
            </a:r>
            <a:endParaRPr lang="en-US" sz="15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37715" y="3880723"/>
            <a:ext cx="490418" cy="49041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37715" y="4616291"/>
            <a:ext cx="2452330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Date Calculations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7437715" y="5040511"/>
            <a:ext cx="6506051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CURDATE() and date arithmetic for overdue analysis and time-based filtering</a:t>
            </a:r>
            <a:endParaRPr lang="en-US" sz="15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86633" y="6060519"/>
            <a:ext cx="490418" cy="49041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86633" y="6796088"/>
            <a:ext cx="2452330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Aggregation</a:t>
            </a:r>
            <a:endParaRPr lang="en-US" sz="1900" dirty="0"/>
          </a:p>
        </p:txBody>
      </p:sp>
      <p:sp>
        <p:nvSpPr>
          <p:cNvPr id="17" name="Text 10"/>
          <p:cNvSpPr/>
          <p:nvPr/>
        </p:nvSpPr>
        <p:spPr>
          <a:xfrm>
            <a:off x="686633" y="7220307"/>
            <a:ext cx="650593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GROUP BY, HAVING, COUNT, SUM for summarizing patterns and trends</a:t>
            </a:r>
            <a:endParaRPr lang="en-US" sz="150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37715" y="6060519"/>
            <a:ext cx="490418" cy="490418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437715" y="6796088"/>
            <a:ext cx="2452330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Subqueries</a:t>
            </a:r>
            <a:endParaRPr lang="en-US" sz="1900" dirty="0"/>
          </a:p>
        </p:txBody>
      </p:sp>
      <p:sp>
        <p:nvSpPr>
          <p:cNvPr id="20" name="Text 12"/>
          <p:cNvSpPr/>
          <p:nvPr/>
        </p:nvSpPr>
        <p:spPr>
          <a:xfrm>
            <a:off x="7437715" y="7220307"/>
            <a:ext cx="650605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Nested SELECT statements for complex filtering and data retrieval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2025-11-01T19:42:25Z</dcterms:created>
  <dcterms:modified xsi:type="dcterms:W3CDTF">2025-11-01T19:42:25Z</dcterms:modified>
</cp:coreProperties>
</file>